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2842" autoAdjust="0"/>
  </p:normalViewPr>
  <p:slideViewPr>
    <p:cSldViewPr snapToGrid="0" showGuides="1">
      <p:cViewPr varScale="1">
        <p:scale>
          <a:sx n="89" d="100"/>
          <a:sy n="89" d="100"/>
        </p:scale>
        <p:origin x="558" y="78"/>
      </p:cViewPr>
      <p:guideLst>
        <p:guide orient="horz" pos="273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400" y="744538"/>
            <a:ext cx="6618288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instruerar vi </a:t>
            </a:r>
            <a:r>
              <a:rPr lang="sv-SE" i="1" dirty="0" smtClean="0"/>
              <a:t>HUR </a:t>
            </a:r>
            <a:r>
              <a:rPr lang="sv-SE" dirty="0" smtClean="0"/>
              <a:t>ett andningsskydd</a:t>
            </a:r>
            <a:r>
              <a:rPr lang="sv-SE" baseline="0" dirty="0" smtClean="0"/>
              <a:t> tas på och avlägsnas</a:t>
            </a:r>
          </a:p>
          <a:p>
            <a:r>
              <a:rPr lang="sv-SE" baseline="0" dirty="0" smtClean="0"/>
              <a:t>OBS nämn handdesinfektionen</a:t>
            </a:r>
          </a:p>
          <a:p>
            <a:endParaRPr lang="sv-SE" dirty="0" smtClean="0"/>
          </a:p>
          <a:p>
            <a:r>
              <a:rPr lang="sv-SE" b="1" dirty="0" smtClean="0"/>
              <a:t>Täthetstest –</a:t>
            </a:r>
            <a:r>
              <a:rPr lang="sv-SE" dirty="0" smtClean="0"/>
              <a:t> håll händerna kupade över andningsskyddet och</a:t>
            </a:r>
            <a:r>
              <a:rPr lang="sv-SE" baseline="0" dirty="0" smtClean="0"/>
              <a:t> andas in, det ska kännas ett ordentligt motstånd annars har man läckage</a:t>
            </a:r>
          </a:p>
          <a:p>
            <a:r>
              <a:rPr lang="sv-SE" b="1" baseline="0" dirty="0" smtClean="0"/>
              <a:t>OBS </a:t>
            </a:r>
            <a:r>
              <a:rPr lang="sv-SE" baseline="0" dirty="0" smtClean="0"/>
              <a:t>för skäggväxt, </a:t>
            </a:r>
            <a:r>
              <a:rPr lang="sv-SE" baseline="0" dirty="0" err="1" smtClean="0"/>
              <a:t>elller</a:t>
            </a:r>
            <a:r>
              <a:rPr lang="sv-SE" baseline="0" dirty="0" smtClean="0"/>
              <a:t> hår som är </a:t>
            </a:r>
            <a:r>
              <a:rPr lang="sv-SE" baseline="0" dirty="0" err="1" smtClean="0"/>
              <a:t>ivägen</a:t>
            </a:r>
            <a:r>
              <a:rPr lang="sv-SE" baseline="0" dirty="0" smtClean="0"/>
              <a:t> och förhindrar täthet….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54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400" y="744538"/>
            <a:ext cx="6618288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demonstrerar</a:t>
            </a:r>
            <a:r>
              <a:rPr lang="sv-SE" baseline="0" dirty="0" smtClean="0"/>
              <a:t> vi avtagningen, kastar och desinficerar (fiktivt)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64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3"/>
            <a:ext cx="5978096" cy="303320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1"/>
            <a:ext cx="6917266" cy="39925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65857"/>
            <a:ext cx="4879497" cy="388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3"/>
            <a:ext cx="3212538" cy="32826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57500" cy="46058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216319"/>
            <a:ext cx="5300190" cy="313184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22899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59302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2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35366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06737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0198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0" y="4609898"/>
            <a:ext cx="9148590" cy="542069"/>
            <a:chOff x="16894" y="4623978"/>
            <a:chExt cx="9127106" cy="542069"/>
          </a:xfrm>
        </p:grpSpPr>
        <p:pic>
          <p:nvPicPr>
            <p:cNvPr id="5" name="Picture 8" descr="bakgr_bl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4" y="4623978"/>
              <a:ext cx="9127106" cy="54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4212" y="4761855"/>
              <a:ext cx="1407810" cy="21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800" b="0" dirty="0">
                <a:solidFill>
                  <a:schemeClr val="tx1"/>
                </a:solidFill>
              </a:rPr>
              <a:t>Så tas </a:t>
            </a:r>
            <a:r>
              <a:rPr lang="sv-SE" altLang="sv-SE" sz="2800" b="0" dirty="0" smtClean="0">
                <a:solidFill>
                  <a:schemeClr val="tx1"/>
                </a:solidFill>
              </a:rPr>
              <a:t>munskyddet på</a:t>
            </a:r>
            <a:endParaRPr lang="sv-SE" sz="2800" b="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9345" y="1128885"/>
            <a:ext cx="3557174" cy="3094396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sv-SE" altLang="sv-SE" dirty="0"/>
              <a:t>Placera munskyddet över näsa, mun och haka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Kläm åt metallskenan över näsryggen så att munskyddet sitter bra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Fäst snörena (eller gummibandet) bakom huvudet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Justera munskyddet så det sitter bra runt näsan och över </a:t>
            </a:r>
            <a:r>
              <a:rPr lang="sv-SE" altLang="sv-SE" dirty="0" smtClean="0"/>
              <a:t>hakan</a:t>
            </a:r>
            <a:endParaRPr lang="sv-SE" altLang="sv-SE" dirty="0"/>
          </a:p>
          <a:p>
            <a:endParaRPr lang="sv-SE" dirty="0"/>
          </a:p>
        </p:txBody>
      </p:sp>
      <p:pic>
        <p:nvPicPr>
          <p:cNvPr id="6" name="Picture 4" descr="Illustrasjon av riktig festet munnbind: CDC, Atlanta, USA"/>
          <p:cNvPicPr>
            <a:picLocks noGrp="1" noChangeAspect="1" noChangeArrowheads="1"/>
          </p:cNvPicPr>
          <p:nvPr>
            <p:ph sz="half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752" y="1128885"/>
            <a:ext cx="233177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592" y="4223280"/>
            <a:ext cx="25971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9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z="2800" b="0" dirty="0">
                <a:solidFill>
                  <a:schemeClr val="tx1"/>
                </a:solidFill>
              </a:rPr>
              <a:t>Så tas </a:t>
            </a:r>
            <a:r>
              <a:rPr lang="sv-SE" altLang="sv-SE" sz="2800" b="0" dirty="0" smtClean="0">
                <a:solidFill>
                  <a:schemeClr val="tx1"/>
                </a:solidFill>
              </a:rPr>
              <a:t>munskyddet av</a:t>
            </a:r>
            <a:endParaRPr lang="sv-SE" sz="2800" b="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2729961"/>
          </a:xfrm>
        </p:spPr>
        <p:txBody>
          <a:bodyPr/>
          <a:lstStyle/>
          <a:p>
            <a:r>
              <a:rPr lang="sv-SE" altLang="sv-SE" dirty="0" smtClean="0"/>
              <a:t>Rör </a:t>
            </a:r>
            <a:r>
              <a:rPr lang="sv-SE" altLang="sv-SE" dirty="0"/>
              <a:t>inte själva munskyddet, bara snörena (gummibanden) bakom huvudet. </a:t>
            </a:r>
          </a:p>
          <a:p>
            <a:r>
              <a:rPr lang="sv-SE" altLang="sv-SE" dirty="0"/>
              <a:t>Lossa det nedre bandet först, därefter det övre bandet. </a:t>
            </a:r>
          </a:p>
          <a:p>
            <a:r>
              <a:rPr lang="sv-SE" altLang="sv-SE" dirty="0"/>
              <a:t>Lyft munskyddet från ansiktet medan du håller i banden</a:t>
            </a:r>
          </a:p>
          <a:p>
            <a:endParaRPr lang="sv-SE" dirty="0"/>
          </a:p>
        </p:txBody>
      </p:sp>
      <p:pic>
        <p:nvPicPr>
          <p:cNvPr id="4" name="Picture 4" descr="Illustrasjon - slik tas munnbind av for å unngå smitte: CDC, Atlanta,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0" y="973195"/>
            <a:ext cx="2414588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Illustrasjon - hvordan kaste munnbind for å unngå smitte: CDC, Atlanta, U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983" y="3209721"/>
            <a:ext cx="2119842" cy="138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2670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blå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8c4500ed-2d2d-4577-be96-a9dfce0a7825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906ce11c-9453-4b83-9a54-b7d49d1aef3f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Viktoria Kristoffersson</NLLApprovedByQuickPar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VISResponsible xmlns="http://schemas.microsoft.com/sharepoint/v3">
      <UserInfo>
        <DisplayName>Ellen Vesterlund</DisplayName>
        <AccountId>1068</AccountId>
        <AccountType/>
      </UserInfo>
    </VISResponsible>
    <AnsvarigQuickpart xmlns="http://schemas.microsoft.com/sharepoint/v3">Ellen Vesterlund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Viktoria Kristoffersson</DisplayName>
        <AccountId>261</AccountId>
        <AccountType/>
      </UserInfo>
    </NLLPTCProcessLeader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 – Länsgemensamma rutiner</TermName>
          <TermId xmlns="http://schemas.microsoft.com/office/infopath/2007/PartnerControls">1f59af7a-72a4-4f0e-9c56-80f12cdfbac2</TermId>
        </TermInfo>
        <TermInfo xmlns="http://schemas.microsoft.com/office/infopath/2007/PartnerControls">
          <TermName xmlns="http://schemas.microsoft.com/office/infopath/2007/PartnerControls">Covid19-information</TermName>
          <TermId xmlns="http://schemas.microsoft.com/office/infopath/2007/PartnerControls">35f63ad5-8660-4c54-b012-eab5bf003f41</TermId>
        </TermInfo>
        <TermInfo xmlns="http://schemas.microsoft.com/office/infopath/2007/PartnerControls">
          <TermName xmlns="http://schemas.microsoft.com/office/infopath/2007/PartnerControls">Personlig skyddsutrustning och vårdhygien</TermName>
          <TermId xmlns="http://schemas.microsoft.com/office/infopath/2007/PartnerControls">c62d3d2b-9430-4410-b38e-9334798d37cb</TermId>
        </TermInfo>
      </Terms>
    </NLLInformationCollectionTaxHTField0>
    <VIS_DocumentId xmlns="http://schemas.microsoft.com/sharepoint/v3">
      <Url>https://samarbeta.nll.se/producentplats/vard/_layouts/15/DocIdRedir.aspx?ID=VARD-5-10386</Url>
      <Description>VARD-5-10386</Description>
    </VIS_DocumentId>
    <NLLPublishDateQuickpart xmlns="http://schemas.microsoft.com/sharepoint/v3">2022-10-31</NLLPublishDateQuickpart>
    <NLLApprovedBy xmlns="http://schemas.microsoft.com/sharepoint/v3">
      <UserInfo>
        <DisplayName>Viktoria Kristoffersson</DisplayName>
        <AccountId>261</AccountId>
        <AccountType/>
      </UserInfo>
    </NLLApprovedBy>
    <NLLThinningTime xmlns="http://schemas.microsoft.com/sharepoint/v3">2025-10-30T23:00:00+00:00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2022-10-30T23:00:00+00:00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Vårdrutin</TermName>
          <TermId xmlns="http://schemas.microsoft.com/office/infopath/2007/PartnerControls">5e80d679-3829-49d3-8729-f62ef5bf91c8</TermId>
        </TermInfo>
      </Terms>
    </NLLDocumentTypeTaxHTField0>
    <NLLApprovalDate xmlns="http://schemas.microsoft.com/sharepoint/v3">2022-10-30T23:00:00+00:00</NLLApprovalDate>
    <DocumentStatus xmlns="http://schemas.microsoft.com/sharepoint/v3">
      <Url>https://samarbeta.nll.se/producentplats/vard/_layouts/15/wrkstat.aspx?List=a6f30aed-707c-42c0-9a16-431c7bcb6e0a&amp;WorkflowInstanceName=82203fbb-ef27-460a-9ea3-0258744506d8</Url>
      <Description>Godkänd och publicerad</Description>
    </DocumentStatus>
    <NLLPTCVISEditor xmlns="http://schemas.microsoft.com/sharepoint/v3">
      <UserInfo>
        <DisplayName>Yvonne Samuelsson</DisplayName>
        <AccountId>897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Mia Näslund Anda</DisplayName>
        <AccountId>894</AccountId>
        <AccountType/>
      </UserInfo>
      <UserInfo>
        <DisplayName>Yvonne Samuelsson</DisplayName>
        <AccountId>897</AccountId>
        <AccountType/>
      </UserInfo>
      <UserInfo>
        <DisplayName>Ellen Vesterlund</DisplayName>
        <AccountId>1068</AccountId>
        <AccountType/>
      </UserInfo>
      <UserInfo>
        <DisplayName>Viktoria Kristoffersson</DisplayName>
        <AccountId>261</AccountId>
        <AccountType/>
      </UserInfo>
      <UserInfo>
        <DisplayName>Peter Cettner</DisplayName>
        <AccountId>407</AccountId>
        <AccountType/>
      </UserInfo>
      <UserInfo>
        <DisplayName>Margareta Nilsson</DisplayName>
        <AccountId>888</AccountId>
        <AccountType/>
      </UserInfo>
      <UserInfo>
        <DisplayName>Susanne Edman</DisplayName>
        <AccountId>896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e41f11ce-04fc-4262-90fc-8bf38d85327e</TermId>
        </TermInfo>
      </Terms>
    </prdProcessTaxHTField0>
    <NLLVersion xmlns="http://schemas.microsoft.com/sharepoint/v3">2.0</NLLVersion>
    <CareActionCodeNonSurgical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ZV100 Åtgärd relaterad till covid-19</TermName>
          <TermId xmlns="http://schemas.microsoft.com/office/infopath/2007/PartnerControls">759df540-73fb-4d7d-885c-160661e427eb</TermId>
        </TermInfo>
      </Terms>
    </CareActionCodeNonSurgicalTaxHTField0>
    <NLLLockWorkflows xmlns="http://schemas.microsoft.com/sharepoint/v3">false</NLLLockWorkflows>
    <NLLModifiedBy xmlns="http://schemas.microsoft.com/sharepoint/v3">Viktoria Kristoffersson</NLLModifiedBy>
    <NLLDocumentIDValue xmlns="http://schemas.microsoft.com/sharepoint/v3">VARD-5-10386</NLLDocumentIDValue>
    <NLLInformationclass xmlns="http://schemas.microsoft.com/sharepoint/v3">Publik</NLLInformationclass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covid19</TermName>
          <TermId xmlns="http://schemas.microsoft.com/office/infopath/2007/PartnerControls">49364a39-fbb1-4918-9661-d3e4c81f567a</TermId>
        </TermInfo>
        <TermInfo xmlns="http://schemas.microsoft.com/office/infopath/2007/PartnerControls">
          <TermName xmlns="http://schemas.microsoft.com/office/infopath/2007/PartnerControls">PPE</TermName>
          <TermId xmlns="http://schemas.microsoft.com/office/infopath/2007/PartnerControls">86eaa113-73f2-43dc-8988-bd5fe7e4bea2</TermId>
        </TermInfo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a9c0709e-53cf-41d1-b4e0-b121e91f3dc5</TermId>
        </TermInfo>
        <TermInfo xmlns="http://schemas.microsoft.com/office/infopath/2007/PartnerControls">
          <TermName xmlns="http://schemas.microsoft.com/office/infopath/2007/PartnerControls">skyddsutrustning</TermName>
          <TermId xmlns="http://schemas.microsoft.com/office/infopath/2007/PartnerControls">0da6f357-aa80-4bb3-914e-cd1b470bd5d2</TermId>
        </TermInfo>
      </Terms>
    </TaxKeywordTaxHTField>
    <TaxCatchAll xmlns="2308f903-5fa4-4c78-8662-0a0265e1cd53">
      <Value>14836</Value>
      <Value>14792</Value>
      <Value>14791</Value>
      <Value>9364</Value>
      <Value>14788</Value>
      <Value>14787</Value>
      <Value>15481</Value>
      <Value>9779</Value>
      <Value>10460</Value>
      <Value>14875</Value>
      <Value>14868</Value>
      <Value>9656</Value>
      <Value>6736</Value>
    </TaxCatchAll>
    <_dlc_DocId xmlns="2308f903-5fa4-4c78-8662-0a0265e1cd53">VARD-5-10386</_dlc_DocId>
    <_dlc_DocIdUrl xmlns="2308f903-5fa4-4c78-8662-0a0265e1cd53">
      <Url>http://spportal.extvis.local/process/vard/_layouts/15/DocIdRedir.aspx?ID=VARD-5-10386</Url>
      <Description>VARD-5-10386</Description>
    </_dlc_DocIdUrl>
    <_dlc_DocIdPersistId xmlns="2308f903-5fa4-4c78-8662-0a0265e1cd53">true</_dlc_DocIdPersistId>
    <_dlc_ExpireDate xmlns="http://schemas.microsoft.com/sharepoint/v3">2025-11-29T23:00:00+00:00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Vårdrutin KVÅ Icke-kirurgisk" ma:contentTypeID="0x010100D7963E0E5B7A40E5AEA07389401D709F008BAD709383F64329B7C6C965A1F4475102030100EEE04BD63491624A8AFD254523DCD2F0" ma:contentTypeVersion="351" ma:contentTypeDescription="" ma:contentTypeScope="" ma:versionID="7a9f431073e1338c0b09a446ae4f8efb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e08cb909f5958395f1391176b13e257b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CareActionCodeNonSurgical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NLLApprovedBy" ma:index="30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1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3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5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6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7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8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reActionCodeNonSurgicalTaxHTField0" ma:index="40" ma:taxonomy="true" ma:internalName="CareActionCodeNonSurgicalTaxHTField0" ma:taxonomyFieldName="CareActionCodeNonSurgical" ma:displayName="KVÅ, Icke-kirurgisk" ma:readOnly="false" ma:fieldId="{e4be68eb-6e74-4108-b74e-1ad7bede277d}" ma:taxonomyMulti="true" ma:sspId="39d54842-4abd-4019-b0bf-19e71d696155" ma:termSetId="4687c2d5-2e84-4bce-a384-157d527269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1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2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3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4" nillable="true" ma:displayName="GodkändAvQuickPart" ma:hidden="true" ma:internalName="NLLApprovedByQuickPart">
      <xsd:simpleType>
        <xsd:restriction base="dms:Text"/>
      </xsd:simpleType>
    </xsd:element>
    <xsd:element name="NLLPublishDate" ma:index="46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7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3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ersionComment" ma:index="54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8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9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E0B5A-DB2D-478E-A3F0-1F33B4616B8A}"/>
</file>

<file path=customXml/itemProps2.xml><?xml version="1.0" encoding="utf-8"?>
<ds:datastoreItem xmlns:ds="http://schemas.openxmlformats.org/officeDocument/2006/customXml" ds:itemID="{0405C9A7-F141-4CCB-A0DF-CF5EE19F5AC6}"/>
</file>

<file path=customXml/itemProps3.xml><?xml version="1.0" encoding="utf-8"?>
<ds:datastoreItem xmlns:ds="http://schemas.openxmlformats.org/officeDocument/2006/customXml" ds:itemID="{AF094BC6-FEE7-4269-A80B-439D9750FD6C}"/>
</file>

<file path=customXml/itemProps4.xml><?xml version="1.0" encoding="utf-8"?>
<ds:datastoreItem xmlns:ds="http://schemas.openxmlformats.org/officeDocument/2006/customXml" ds:itemID="{312E7BDB-607A-4A74-BD42-47FAA0EEE47B}"/>
</file>

<file path=customXml/itemProps5.xml><?xml version="1.0" encoding="utf-8"?>
<ds:datastoreItem xmlns:ds="http://schemas.openxmlformats.org/officeDocument/2006/customXml" ds:itemID="{FB47D83A-DC47-448D-8B45-AE858E825749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Norrbotten_blå</Template>
  <TotalTime>3</TotalTime>
  <Words>138</Words>
  <Application>Microsoft Office PowerPoint</Application>
  <PresentationFormat>Bildspel på skärmen (16:9)</PresentationFormat>
  <Paragraphs>17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Region Norrbotten_blå</vt:lpstr>
      <vt:lpstr>Så tas munskyddet på</vt:lpstr>
      <vt:lpstr>Så tas munskyddet av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tas munskyddet på</dc:title>
  <dc:creator>Susanne Hansson Frölander</dc:creator>
  <cp:keywords>covid19; skyddsutrustning; PPE; vårdhygien</cp:keywords>
  <cp:lastModifiedBy>Nina Myrestam</cp:lastModifiedBy>
  <cp:revision>1</cp:revision>
  <cp:lastPrinted>2015-10-01T11:12:07Z</cp:lastPrinted>
  <dcterms:created xsi:type="dcterms:W3CDTF">2021-06-01T09:29:18Z</dcterms:created>
  <dcterms:modified xsi:type="dcterms:W3CDTF">2021-06-01T11:05:24Z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0x010100D7963E0E5B7A40E5AEA07389401D709F008BAD709383F64329B7C6C965A1F4475102030100EEE04BD63491624A8AFD254523DCD2F0</vt:lpwstr>
  </property>
  <property fmtid="{D5CDD505-2E9C-101B-9397-08002B2CF9AE}" pid="3" name="TaxKeyword">
    <vt:lpwstr>15481;#|49364a39-fbb1-4918-9661-d3e4c81f567a;#14791;#|0da6f357-aa80-4bb3-914e-cd1b470bd5d2;#14792;#|a9c0709e-53cf-41d1-b4e0-b121e91f3dc5;#14836;#|86eaa113-73f2-43dc-8988-bd5fe7e4bea2</vt:lpwstr>
  </property>
  <property fmtid="{D5CDD505-2E9C-101B-9397-08002B2CF9AE}" pid="4" name="CareActionCodeSurgical">
    <vt:lpwstr/>
  </property>
  <property fmtid="{D5CDD505-2E9C-101B-9397-08002B2CF9AE}" pid="5" name="NLLProducerPlace">
    <vt:lpwstr>9364</vt:lpwstr>
  </property>
  <property fmtid="{D5CDD505-2E9C-101B-9397-08002B2CF9AE}" pid="6" name="NLLInformationCollection">
    <vt:lpwstr>14788;#|1f59af7a-72a4-4f0e-9c56-80f12cdfbac2;#14868;#|35f63ad5-8660-4c54-b012-eab5bf003f41;#14875;#|c62d3d2b-9430-4410-b38e-9334798d37cb</vt:lpwstr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9779;#|2ac66d7d-7456-4491-b0c4-3e1d538f92db</vt:lpwstr>
  </property>
  <property fmtid="{D5CDD505-2E9C-101B-9397-08002B2CF9AE}" pid="10" name="TLVCodeDiagnosisTaxHTField0">
    <vt:lpwstr/>
  </property>
  <property fmtid="{D5CDD505-2E9C-101B-9397-08002B2CF9AE}" pid="11" name="NPUCode">
    <vt:lpwstr/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NLLPublishedTemplate">
    <vt:lpwstr/>
  </property>
  <property fmtid="{D5CDD505-2E9C-101B-9397-08002B2CF9AE}" pid="15" name="NLLWFComment">
    <vt:lpwstr/>
  </property>
  <property fmtid="{D5CDD505-2E9C-101B-9397-08002B2CF9AE}" pid="16" name="NLLPTCName">
    <vt:lpwstr/>
  </property>
  <property fmtid="{D5CDD505-2E9C-101B-9397-08002B2CF9AE}" pid="17" name="CareActionCodeNonSurgical">
    <vt:lpwstr>14787;#|759df540-73fb-4d7d-885c-160661e427eb</vt:lpwstr>
  </property>
  <property fmtid="{D5CDD505-2E9C-101B-9397-08002B2CF9AE}" pid="18" name="AnalysisNameTaxHTField0">
    <vt:lpwstr/>
  </property>
  <property fmtid="{D5CDD505-2E9C-101B-9397-08002B2CF9AE}" pid="19" name="Specialty">
    <vt:lpwstr/>
  </property>
  <property fmtid="{D5CDD505-2E9C-101B-9397-08002B2CF9AE}" pid="20" name="NLLProjectUrl">
    <vt:lpwstr/>
  </property>
  <property fmtid="{D5CDD505-2E9C-101B-9397-08002B2CF9AE}" pid="21" name="NLLSteeringGroup">
    <vt:lpwstr/>
  </property>
  <property fmtid="{D5CDD505-2E9C-101B-9397-08002B2CF9AE}" pid="22" name="NLLMeetingTypeTaxHTField0">
    <vt:lpwstr/>
  </property>
  <property fmtid="{D5CDD505-2E9C-101B-9397-08002B2CF9AE}" pid="23" name="NLLTemplateStatus">
    <vt:lpwstr/>
  </property>
  <property fmtid="{D5CDD505-2E9C-101B-9397-08002B2CF9AE}" pid="24" name="CareActionCodeSurgicalTaxHTField0">
    <vt:lpwstr/>
  </property>
  <property fmtid="{D5CDD505-2E9C-101B-9397-08002B2CF9AE}" pid="25" name="PharmaceuticalCodeTaxHTField0">
    <vt:lpwstr/>
  </property>
  <property fmtid="{D5CDD505-2E9C-101B-9397-08002B2CF9AE}" pid="26" name="Granska dokument(1)">
    <vt:lpwstr>, </vt:lpwstr>
  </property>
  <property fmtid="{D5CDD505-2E9C-101B-9397-08002B2CF9AE}" pid="27" name="NLLProjectLeader">
    <vt:lpwstr/>
  </property>
  <property fmtid="{D5CDD505-2E9C-101B-9397-08002B2CF9AE}" pid="29" name="NLLDefaultTemplate">
    <vt:lpwstr/>
  </property>
  <property fmtid="{D5CDD505-2E9C-101B-9397-08002B2CF9AE}" pid="30" name="NLLProjectVisitor">
    <vt:lpwstr/>
  </property>
  <property fmtid="{D5CDD505-2E9C-101B-9397-08002B2CF9AE}" pid="31" name="NLLDecisionLevelManaged">
    <vt:lpwstr>10460</vt:lpwstr>
  </property>
  <property fmtid="{D5CDD505-2E9C-101B-9397-08002B2CF9AE}" pid="32" name="CompulsoryAction">
    <vt:lpwstr/>
  </property>
  <property fmtid="{D5CDD505-2E9C-101B-9397-08002B2CF9AE}" pid="33" name="ICD10CodeTaxHTField0">
    <vt:lpwstr/>
  </property>
  <property fmtid="{D5CDD505-2E9C-101B-9397-08002B2CF9AE}" pid="34" name="Godkänn dokument">
    <vt:lpwstr>, </vt:lpwstr>
  </property>
  <property fmtid="{D5CDD505-2E9C-101B-9397-08002B2CF9AE}" pid="35" name="NLLProjectOwner">
    <vt:lpwstr/>
  </property>
  <property fmtid="{D5CDD505-2E9C-101B-9397-08002B2CF9AE}" pid="36" name="NLLEstablishedByQuickpart">
    <vt:lpwstr/>
  </property>
  <property fmtid="{D5CDD505-2E9C-101B-9397-08002B2CF9AE}" pid="37" name="NPUCodeTaxHTField0">
    <vt:lpwstr/>
  </property>
  <property fmtid="{D5CDD505-2E9C-101B-9397-08002B2CF9AE}" pid="38" name="NLLTemplateFolderDescription">
    <vt:lpwstr/>
  </property>
  <property fmtid="{D5CDD505-2E9C-101B-9397-08002B2CF9AE}" pid="39" name="TLVCodeAction">
    <vt:lpwstr/>
  </property>
  <property fmtid="{D5CDD505-2E9C-101B-9397-08002B2CF9AE}" pid="40" name="RadiologicalCode">
    <vt:lpwstr/>
  </property>
  <property fmtid="{D5CDD505-2E9C-101B-9397-08002B2CF9AE}" pid="41" name="References">
    <vt:lpwstr/>
  </property>
  <property fmtid="{D5CDD505-2E9C-101B-9397-08002B2CF9AE}" pid="42" name="prdProcess">
    <vt:lpwstr>6736;#|e41f11ce-04fc-4262-90fc-8bf38d85327e</vt:lpwstr>
  </property>
  <property fmtid="{D5CDD505-2E9C-101B-9397-08002B2CF9AE}" pid="43" name="NLLProjectOrderStatus">
    <vt:lpwstr/>
  </property>
  <property fmtid="{D5CDD505-2E9C-101B-9397-08002B2CF9AE}" pid="44" name="NLLReferenceGroup">
    <vt:lpwstr/>
  </property>
  <property fmtid="{D5CDD505-2E9C-101B-9397-08002B2CF9AE}" pid="45" name="TLVCodeDiagnosis">
    <vt:lpwstr/>
  </property>
  <property fmtid="{D5CDD505-2E9C-101B-9397-08002B2CF9AE}" pid="46" name="PharmaceuticalCode">
    <vt:lpwstr/>
  </property>
  <property fmtid="{D5CDD505-2E9C-101B-9397-08002B2CF9AE}" pid="47" name="NLLInitiationDate">
    <vt:lpwstr/>
  </property>
  <property fmtid="{D5CDD505-2E9C-101B-9397-08002B2CF9AE}" pid="48" name="Producera dokument(1)">
    <vt:lpwstr>, </vt:lpwstr>
  </property>
  <property fmtid="{D5CDD505-2E9C-101B-9397-08002B2CF9AE}" pid="49" name="Granska dokument(1)0">
    <vt:lpwstr>, </vt:lpwstr>
  </property>
  <property fmtid="{D5CDD505-2E9C-101B-9397-08002B2CF9AE}" pid="50" name="NLLWindingUpDate">
    <vt:lpwstr/>
  </property>
  <property fmtid="{D5CDD505-2E9C-101B-9397-08002B2CF9AE}" pid="51" name="TLVCodeActionTaxHTField0">
    <vt:lpwstr/>
  </property>
  <property fmtid="{D5CDD505-2E9C-101B-9397-08002B2CF9AE}" pid="52" name="NLLProjectNr">
    <vt:lpwstr/>
  </property>
  <property fmtid="{D5CDD505-2E9C-101B-9397-08002B2CF9AE}" pid="53" name="NLLProjectTypeTaxHTField0">
    <vt:lpwstr/>
  </property>
  <property fmtid="{D5CDD505-2E9C-101B-9397-08002B2CF9AE}" pid="54" name="RadiologicalCodeTaxHTField0">
    <vt:lpwstr/>
  </property>
  <property fmtid="{D5CDD505-2E9C-101B-9397-08002B2CF9AE}" pid="55" name="NLLImplementationDate">
    <vt:lpwstr/>
  </property>
  <property fmtid="{D5CDD505-2E9C-101B-9397-08002B2CF9AE}" pid="56" name="PsychiatricCode">
    <vt:lpwstr/>
  </property>
  <property fmtid="{D5CDD505-2E9C-101B-9397-08002B2CF9AE}" pid="57" name="Utökad granskning(1)">
    <vt:lpwstr>, </vt:lpwstr>
  </property>
  <property fmtid="{D5CDD505-2E9C-101B-9397-08002B2CF9AE}" pid="58" name="NLLProjectType">
    <vt:lpwstr/>
  </property>
  <property fmtid="{D5CDD505-2E9C-101B-9397-08002B2CF9AE}" pid="59" name="AnalysisName">
    <vt:lpwstr/>
  </property>
  <property fmtid="{D5CDD505-2E9C-101B-9397-08002B2CF9AE}" pid="60" name="NLLMtptCodeTaxHTField0">
    <vt:lpwstr/>
  </property>
  <property fmtid="{D5CDD505-2E9C-101B-9397-08002B2CF9AE}" pid="61" name="NLLLatestProjectTrackingDate">
    <vt:lpwstr/>
  </property>
  <property fmtid="{D5CDD505-2E9C-101B-9397-08002B2CF9AE}" pid="62" name="NLLDocumentType">
    <vt:lpwstr>9656</vt:lpwstr>
  </property>
  <property fmtid="{D5CDD505-2E9C-101B-9397-08002B2CF9AE}" pid="63" name="NLLProjectTypeText">
    <vt:lpwstr/>
  </property>
  <property fmtid="{D5CDD505-2E9C-101B-9397-08002B2CF9AE}" pid="64" name="Producera dokument(1)0">
    <vt:lpwstr>, </vt:lpwstr>
  </property>
  <property fmtid="{D5CDD505-2E9C-101B-9397-08002B2CF9AE}" pid="65" name="NLLEstablishingDate">
    <vt:lpwstr/>
  </property>
  <property fmtid="{D5CDD505-2E9C-101B-9397-08002B2CF9AE}" pid="66" name="NLLProjectMember">
    <vt:lpwstr/>
  </property>
  <property fmtid="{D5CDD505-2E9C-101B-9397-08002B2CF9AE}" pid="67" name="NLLEstablishedBy">
    <vt:lpwstr/>
  </property>
  <property fmtid="{D5CDD505-2E9C-101B-9397-08002B2CF9AE}" pid="68" name="CompulsoryActionTaxHTField0">
    <vt:lpwstr/>
  </property>
  <property fmtid="{D5CDD505-2E9C-101B-9397-08002B2CF9AE}" pid="69" name="NLLMeetingType">
    <vt:lpwstr/>
  </property>
  <property fmtid="{D5CDD505-2E9C-101B-9397-08002B2CF9AE}" pid="70" name="NLLProjectName">
    <vt:lpwstr/>
  </property>
  <property fmtid="{D5CDD505-2E9C-101B-9397-08002B2CF9AE}" pid="71" name="NLLMtptCode">
    <vt:lpwstr/>
  </property>
  <property fmtid="{D5CDD505-2E9C-101B-9397-08002B2CF9AE}" pid="72" name="ICD10Code">
    <vt:lpwstr/>
  </property>
  <property fmtid="{D5CDD505-2E9C-101B-9397-08002B2CF9AE}" pid="73" name="NLLProjectStatus">
    <vt:lpwstr/>
  </property>
  <property fmtid="{D5CDD505-2E9C-101B-9397-08002B2CF9AE}" pid="74" name="_dlc_policyId">
    <vt:lpwstr>0x010100D7963E0E5B7A40E5AEA07389401D709F008BAD709383F64329B7C6C965A1F44751|79996835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8" name="_dlc_DocIdItemGuid">
    <vt:lpwstr>02ee5518-1f1a-472e-b462-ee7157b70102</vt:lpwstr>
  </property>
  <property fmtid="{D5CDD505-2E9C-101B-9397-08002B2CF9AE}" pid="80" name="_dlc_ItemStageId">
    <vt:lpwstr/>
  </property>
  <property fmtid="{D5CDD505-2E9C-101B-9397-08002B2CF9AE}" pid="83" name="_dlc_ExpireDate">
    <vt:filetime>2024-09-29T22:00:00Z</vt:filetime>
  </property>
  <property fmtid="{D5CDD505-2E9C-101B-9397-08002B2CF9AE}" pid="85" name="NLLDecisionLevelGoverning">
    <vt:lpwstr>Verksamheten|5bf8bf89-d192-488c-9c8f-5432abb5fd72</vt:lpwstr>
  </property>
  <property fmtid="{D5CDD505-2E9C-101B-9397-08002B2CF9AE}" pid="86" name="NLLDecisionLevel">
    <vt:lpwstr>Verksamheten|5bf8bf89-d192-488c-9c8f-5432abb5fd72</vt:lpwstr>
  </property>
  <property fmtid="{D5CDD505-2E9C-101B-9397-08002B2CF9AE}" pid="87" name="Order">
    <vt:r8>1602000</vt:r8>
  </property>
  <property fmtid="{D5CDD505-2E9C-101B-9397-08002B2CF9AE}" pid="89" name="Version0">
    <vt:lpwstr>2.0</vt:lpwstr>
  </property>
  <property fmtid="{D5CDD505-2E9C-101B-9397-08002B2CF9AE}" pid="90" name="xd_ProgID">
    <vt:lpwstr/>
  </property>
  <property fmtid="{D5CDD505-2E9C-101B-9397-08002B2CF9AE}" pid="91" name="_SourceUrl">
    <vt:lpwstr/>
  </property>
  <property fmtid="{D5CDD505-2E9C-101B-9397-08002B2CF9AE}" pid="92" name="_SharedFileIndex">
    <vt:lpwstr/>
  </property>
  <property fmtid="{D5CDD505-2E9C-101B-9397-08002B2CF9AE}" pid="93" name="TemplateUrl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</Properties>
</file>